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Google Shape;3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bb6be756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bb6be756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a1bdddf161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a1bdddf161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https://www.nei.nih.gov/learn-about-eye-health/eye-conditions-and-diseases/low-vision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a1bdddf161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a1bdddf16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this link on a mobile device or a computer with a camera.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1bdddf161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1bdddf161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a1bdddf161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a1bdddf161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other accessibility devices can you name? Notice that a lot of accessibility devices are also useful for people who don’t “need” them.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a1412c789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a1412c789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a1bdddf161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a1bdddf161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Split students into groups of around 4 and hand out the persona sheets. Give students 10 minutes to look them over and discuss them.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1412c789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1412c789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1412c789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1412c789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1bdddf161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1bdddf161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a1bdddf16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a1bdddf16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1412c7893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1412c789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a1412c789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a1412c789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b6be756b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b6be756b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1412c789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a1412c789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a1412c7893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a1412c7893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a1412c7893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a1412c7893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b0d4b20a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b0d4b20a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0" y="-37800"/>
            <a:ext cx="9432000" cy="102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59199" y="3305175"/>
            <a:ext cx="70371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1159201" y="2180035"/>
            <a:ext cx="70371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Clr>
                <a:srgbClr val="E46C0A"/>
              </a:buClr>
              <a:buSzPts val="1980"/>
              <a:buFont typeface="Noto Sans Symbols"/>
              <a:buNone/>
              <a:defRPr b="0" i="0" sz="1800" u="none" cap="small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9BBB59"/>
              </a:buClr>
              <a:buSzPts val="198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E46C0A"/>
              </a:buClr>
              <a:buSzPts val="176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E46C0A"/>
              </a:buClr>
              <a:buSzPts val="154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E46C0A"/>
              </a:buClr>
              <a:buSzPts val="154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33474" y="192881"/>
            <a:ext cx="75534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33474" y="1022471"/>
            <a:ext cx="8010600" cy="3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3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E36C09"/>
              </a:buClr>
              <a:buSzPts val="2200"/>
              <a:buFont typeface="Noto Sans Symbols"/>
              <a:buChar char="▪"/>
              <a:defRPr b="0" i="0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9BBB59"/>
              </a:buClr>
              <a:buSzPts val="1980"/>
              <a:buFont typeface="Noto Sans Symbols"/>
              <a:buChar char="▪"/>
              <a:defRPr b="0" i="0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036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E36C09"/>
              </a:buClr>
              <a:buSzPts val="1760"/>
              <a:buFont typeface="Noto Sans Symbols"/>
              <a:buChar char="▪"/>
              <a:defRPr b="0" i="0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6389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E36C09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6389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E36C09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1069975" y="251222"/>
            <a:ext cx="78294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3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E46C0A"/>
              </a:buClr>
              <a:buSzPts val="2200"/>
              <a:buFont typeface="Noto Sans Symbols"/>
              <a:buChar char="▪"/>
              <a:defRPr b="0" i="0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9BBB59"/>
              </a:buClr>
              <a:buSzPts val="1980"/>
              <a:buFont typeface="Noto Sans Symbols"/>
              <a:buChar char="▪"/>
              <a:defRPr b="0" i="0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036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E46C0A"/>
              </a:buClr>
              <a:buSzPts val="1760"/>
              <a:buFont typeface="Noto Sans Symbols"/>
              <a:buChar char="▪"/>
              <a:defRPr b="0" i="0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6389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E46C0A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6389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E46C0A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3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E46C0A"/>
              </a:buClr>
              <a:buSzPts val="2200"/>
              <a:buFont typeface="Noto Sans Symbols"/>
              <a:buChar char="▪"/>
              <a:defRPr b="0" i="0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9BBB59"/>
              </a:buClr>
              <a:buSzPts val="1980"/>
              <a:buFont typeface="Noto Sans Symbols"/>
              <a:buChar char="▪"/>
              <a:defRPr b="0" i="0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036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E46C0A"/>
              </a:buClr>
              <a:buSzPts val="1760"/>
              <a:buFont typeface="Noto Sans Symbols"/>
              <a:buChar char="▪"/>
              <a:defRPr b="0" i="0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6389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E46C0A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6389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E46C0A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215900" y="4333875"/>
            <a:ext cx="2222400" cy="68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6"/>
          <p:cNvSpPr/>
          <p:nvPr/>
        </p:nvSpPr>
        <p:spPr>
          <a:xfrm>
            <a:off x="7124700" y="4444603"/>
            <a:ext cx="1740000" cy="6036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chemeClr val="lt1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chemeClr val="lt1">
                <a:alpha val="34901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6"/>
          <p:cNvSpPr txBox="1"/>
          <p:nvPr>
            <p:ph type="ctrTitle"/>
          </p:nvPr>
        </p:nvSpPr>
        <p:spPr>
          <a:xfrm>
            <a:off x="596900" y="1798894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" type="subTitle"/>
          </p:nvPr>
        </p:nvSpPr>
        <p:spPr>
          <a:xfrm>
            <a:off x="1282700" y="3268125"/>
            <a:ext cx="64008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60"/>
              </a:spcBef>
              <a:spcAft>
                <a:spcPts val="0"/>
              </a:spcAft>
              <a:buClr>
                <a:srgbClr val="E46C0A"/>
              </a:buClr>
              <a:buSzPts val="198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480"/>
              </a:spcBef>
              <a:spcAft>
                <a:spcPts val="0"/>
              </a:spcAft>
              <a:buClr>
                <a:srgbClr val="9BBB59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00"/>
              </a:spcBef>
              <a:spcAft>
                <a:spcPts val="0"/>
              </a:spcAft>
              <a:buClr>
                <a:srgbClr val="E46C0A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360"/>
              </a:spcBef>
              <a:spcAft>
                <a:spcPts val="0"/>
              </a:spcAft>
              <a:buClr>
                <a:srgbClr val="E46C0A"/>
              </a:buClr>
              <a:buSzPts val="198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360"/>
              </a:spcBef>
              <a:spcAft>
                <a:spcPts val="0"/>
              </a:spcAft>
              <a:buClr>
                <a:srgbClr val="E46C0A"/>
              </a:buClr>
              <a:buSzPts val="198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69975" y="251222"/>
            <a:ext cx="78294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rtl="0">
              <a:spcBef>
                <a:spcPts val="560"/>
              </a:spcBef>
              <a:spcAft>
                <a:spcPts val="0"/>
              </a:spcAft>
              <a:buSzPts val="3080"/>
              <a:buChar char="▪"/>
              <a:defRPr/>
            </a:lvl1pPr>
            <a:lvl2pPr indent="-396240" lvl="1" marL="914400" rtl="0">
              <a:spcBef>
                <a:spcPts val="480"/>
              </a:spcBef>
              <a:spcAft>
                <a:spcPts val="0"/>
              </a:spcAft>
              <a:buSzPts val="2640"/>
              <a:buChar char="▪"/>
              <a:defRPr/>
            </a:lvl2pPr>
            <a:lvl3pPr indent="-368300" lvl="2" marL="1371600" rtl="0">
              <a:spcBef>
                <a:spcPts val="400"/>
              </a:spcBef>
              <a:spcAft>
                <a:spcPts val="0"/>
              </a:spcAft>
              <a:buSzPts val="2200"/>
              <a:buChar char="▪"/>
              <a:defRPr/>
            </a:lvl3pPr>
            <a:lvl4pPr indent="-354330" lvl="3" marL="1828800" rtl="0">
              <a:spcBef>
                <a:spcPts val="36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rtl="0">
              <a:spcBef>
                <a:spcPts val="360"/>
              </a:spcBef>
              <a:spcAft>
                <a:spcPts val="0"/>
              </a:spcAft>
              <a:buSzPts val="1980"/>
              <a:buChar char="▪"/>
              <a:defRPr/>
            </a:lvl5pPr>
            <a:lvl6pPr indent="-355600" lvl="5" marL="27432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123950" y="987028"/>
            <a:ext cx="7829400" cy="3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E46C0A"/>
              </a:buClr>
              <a:buSzPts val="3080"/>
              <a:buFont typeface="Noto Sans Symbols"/>
              <a:buChar char="▪"/>
              <a:defRPr b="0" i="0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9BBB59"/>
              </a:buClr>
              <a:buSzPts val="2640"/>
              <a:buFont typeface="Noto Sans Symbols"/>
              <a:buChar char="▪"/>
              <a:defRPr b="0" i="0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E46C0A"/>
              </a:buClr>
              <a:buSzPts val="2200"/>
              <a:buFont typeface="Noto Sans Symbols"/>
              <a:buChar char="▪"/>
              <a:defRPr b="0" i="0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E46C0A"/>
              </a:buClr>
              <a:buSzPts val="1980"/>
              <a:buFont typeface="Noto Sans Symbols"/>
              <a:buChar char="▪"/>
              <a:defRPr b="0" i="0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E46C0A"/>
              </a:buClr>
              <a:buSzPts val="1980"/>
              <a:buFont typeface="Noto Sans Symbols"/>
              <a:buChar char="▪"/>
              <a:defRPr b="0" i="0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/>
        </p:nvSpPr>
        <p:spPr>
          <a:xfrm>
            <a:off x="1069975" y="4786313"/>
            <a:ext cx="2284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MIT App Inventor, </a:t>
            </a:r>
            <a:fld id="{00000000-1234-1234-1234-123412341234}" type="slidenum">
              <a:rPr b="0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/>
        </p:nvSpPr>
        <p:spPr>
          <a:xfrm>
            <a:off x="0" y="-3572"/>
            <a:ext cx="9353700" cy="916800"/>
          </a:xfrm>
          <a:prstGeom prst="rect">
            <a:avLst/>
          </a:prstGeom>
          <a:solidFill>
            <a:srgbClr val="0072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 txBox="1"/>
          <p:nvPr>
            <p:ph type="title"/>
          </p:nvPr>
        </p:nvSpPr>
        <p:spPr>
          <a:xfrm>
            <a:off x="1069975" y="251222"/>
            <a:ext cx="78294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4788" y="216694"/>
            <a:ext cx="535781" cy="590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Hui87z2Vx8o" TargetMode="External"/><Relationship Id="rId4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rbiI65Jcz5s" TargetMode="External"/><Relationship Id="rId4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8Rn5pXCdZWU" TargetMode="External"/><Relationship Id="rId4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youtube.com/watch?v=CzfKB3PuuIY" TargetMode="External"/><Relationship Id="rId4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ctrTitle"/>
          </p:nvPr>
        </p:nvSpPr>
        <p:spPr>
          <a:xfrm>
            <a:off x="596900" y="1798894"/>
            <a:ext cx="7772400" cy="11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450">
                <a:solidFill>
                  <a:srgbClr val="3366CC"/>
                </a:solidFill>
                <a:highlight>
                  <a:srgbClr val="FFFFFF"/>
                </a:highlight>
              </a:rPr>
              <a:t>Visual Accessibility with MIT App Inventor</a:t>
            </a:r>
            <a:endParaRPr b="1" sz="4450">
              <a:solidFill>
                <a:srgbClr val="3366CC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1282700" y="3268125"/>
            <a:ext cx="6400800" cy="116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Murielle Dunand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711325" y="208200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MIT App Inventor?</a:t>
            </a:r>
            <a:endParaRPr/>
          </a:p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" name="Google Shape;4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2225" y="1023725"/>
            <a:ext cx="5058801" cy="3794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type="title"/>
          </p:nvPr>
        </p:nvSpPr>
        <p:spPr>
          <a:xfrm>
            <a:off x="744975" y="25567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low vision?</a:t>
            </a:r>
            <a:endParaRPr/>
          </a:p>
        </p:txBody>
      </p:sp>
      <p:sp>
        <p:nvSpPr>
          <p:cNvPr id="52" name="Google Shape;52;p11"/>
          <p:cNvSpPr txBox="1"/>
          <p:nvPr>
            <p:ph idx="1" type="body"/>
          </p:nvPr>
        </p:nvSpPr>
        <p:spPr>
          <a:xfrm>
            <a:off x="311700" y="1152475"/>
            <a:ext cx="8520600" cy="3404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22222"/>
              </a:buClr>
              <a:buSzPts val="2800"/>
              <a:buChar char="▪"/>
            </a:pPr>
            <a:r>
              <a:rPr lang="en">
                <a:solidFill>
                  <a:srgbClr val="222222"/>
                </a:solidFill>
              </a:rPr>
              <a:t>Central vision loss (not being able to at the center of vision) </a:t>
            </a:r>
            <a:endParaRPr>
              <a:solidFill>
                <a:srgbClr val="222222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Char char="▪"/>
            </a:pPr>
            <a:r>
              <a:rPr lang="en">
                <a:solidFill>
                  <a:srgbClr val="222222"/>
                </a:solidFill>
              </a:rPr>
              <a:t>Peripheral vision loss (not being able at the edges of vision) </a:t>
            </a:r>
            <a:endParaRPr>
              <a:solidFill>
                <a:srgbClr val="222222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Char char="▪"/>
            </a:pPr>
            <a:r>
              <a:rPr lang="en">
                <a:solidFill>
                  <a:srgbClr val="222222"/>
                </a:solidFill>
              </a:rPr>
              <a:t>Night blindness (not being able to see in low light) </a:t>
            </a:r>
            <a:endParaRPr>
              <a:solidFill>
                <a:srgbClr val="222222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Char char="▪"/>
            </a:pPr>
            <a:r>
              <a:rPr lang="en">
                <a:solidFill>
                  <a:srgbClr val="222222"/>
                </a:solidFill>
              </a:rPr>
              <a:t>Blurry or hazy vision</a:t>
            </a:r>
            <a:endParaRPr>
              <a:solidFill>
                <a:srgbClr val="222222"/>
              </a:solidFill>
            </a:endParaRPr>
          </a:p>
          <a:p>
            <a:pPr indent="-325120" lvl="0" marL="3429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Char char="▪"/>
            </a:pPr>
            <a:r>
              <a:rPr lang="en">
                <a:solidFill>
                  <a:srgbClr val="222222"/>
                </a:solidFill>
              </a:rPr>
              <a:t> And everything in between!</a:t>
            </a:r>
            <a:endParaRPr>
              <a:solidFill>
                <a:srgbClr val="222222"/>
              </a:solidFill>
            </a:endParaRPr>
          </a:p>
          <a:p>
            <a:pPr indent="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title"/>
          </p:nvPr>
        </p:nvSpPr>
        <p:spPr>
          <a:xfrm>
            <a:off x="717050" y="221400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it out!</a:t>
            </a:r>
            <a:endParaRPr/>
          </a:p>
        </p:txBody>
      </p:sp>
      <p:sp>
        <p:nvSpPr>
          <p:cNvPr id="58" name="Google Shape;58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/>
              <a:t>https://simulator.seenow.org/webgl-camera.html</a:t>
            </a:r>
            <a:endParaRPr/>
          </a:p>
        </p:txBody>
      </p:sp>
      <p:pic>
        <p:nvPicPr>
          <p:cNvPr id="59" name="Google Shape;59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7487" y="1747125"/>
            <a:ext cx="4539725" cy="32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title"/>
          </p:nvPr>
        </p:nvSpPr>
        <p:spPr>
          <a:xfrm>
            <a:off x="8451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120" lvl="0" marL="342900" rtl="0" algn="l">
              <a:spcBef>
                <a:spcPts val="560"/>
              </a:spcBef>
              <a:spcAft>
                <a:spcPts val="0"/>
              </a:spcAft>
              <a:buClr>
                <a:srgbClr val="222222"/>
              </a:buClr>
              <a:buSzPts val="2800"/>
              <a:buChar char="▪"/>
            </a:pPr>
            <a:r>
              <a:rPr lang="en">
                <a:solidFill>
                  <a:srgbClr val="222222"/>
                </a:solidFill>
              </a:rPr>
              <a:t>What did you learn about low vision?</a:t>
            </a:r>
            <a:endParaRPr>
              <a:solidFill>
                <a:srgbClr val="222222"/>
              </a:solidFill>
            </a:endParaRPr>
          </a:p>
          <a:p>
            <a:pPr indent="-325120" lvl="0" marL="3429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Char char="▪"/>
            </a:pPr>
            <a:r>
              <a:rPr lang="en"/>
              <a:t>How might this affect the use of mobile apps?</a:t>
            </a:r>
            <a:endParaRPr/>
          </a:p>
          <a:p>
            <a:pPr indent="0" lvl="0" marL="3429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3429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3429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351" y="0"/>
            <a:ext cx="3529749" cy="264924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>
            <p:ph type="title"/>
          </p:nvPr>
        </p:nvSpPr>
        <p:spPr>
          <a:xfrm>
            <a:off x="8451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Accessibility Devices</a:t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8850" y="2115250"/>
            <a:ext cx="5649351" cy="29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146" y="1152475"/>
            <a:ext cx="3734126" cy="250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758975" y="207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Design</a:t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1459450" y="2580368"/>
            <a:ext cx="1654500" cy="1528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152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and Planning</a:t>
            </a: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3703195" y="2580557"/>
            <a:ext cx="1654500" cy="1528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Development</a:t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6030042" y="2580557"/>
            <a:ext cx="1654500" cy="1528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2109213" y="1936550"/>
            <a:ext cx="853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83" name="Google Shape;83;p15"/>
          <p:cNvSpPr txBox="1"/>
          <p:nvPr/>
        </p:nvSpPr>
        <p:spPr>
          <a:xfrm>
            <a:off x="4352958" y="1936550"/>
            <a:ext cx="853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84" name="Google Shape;84;p15"/>
          <p:cNvSpPr txBox="1"/>
          <p:nvPr/>
        </p:nvSpPr>
        <p:spPr>
          <a:xfrm>
            <a:off x="6679805" y="1936550"/>
            <a:ext cx="853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7689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and Planning - Personas</a:t>
            </a:r>
            <a:endParaRPr/>
          </a:p>
        </p:txBody>
      </p:sp>
      <p:sp>
        <p:nvSpPr>
          <p:cNvPr id="90" name="Google Shape;90;p16"/>
          <p:cNvSpPr/>
          <p:nvPr/>
        </p:nvSpPr>
        <p:spPr>
          <a:xfrm>
            <a:off x="215025" y="1090200"/>
            <a:ext cx="8520552" cy="3508164"/>
          </a:xfrm>
          <a:prstGeom prst="cloud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950">
                <a:solidFill>
                  <a:srgbClr val="2B2B2B"/>
                </a:solidFill>
              </a:rPr>
              <a:t>“Personas are the single most powerful design tool that we use. They are the foundation for all subsequent goal-directed design. Personas allow us to see the scope and nature of the design problem.”</a:t>
            </a:r>
            <a:endParaRPr sz="2000"/>
          </a:p>
        </p:txBody>
      </p:sp>
      <p:sp>
        <p:nvSpPr>
          <p:cNvPr id="91" name="Google Shape;91;p16"/>
          <p:cNvSpPr txBox="1"/>
          <p:nvPr/>
        </p:nvSpPr>
        <p:spPr>
          <a:xfrm>
            <a:off x="5649900" y="4346800"/>
            <a:ext cx="3494100" cy="7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50">
                <a:solidFill>
                  <a:srgbClr val="2B2B2B"/>
                </a:solidFill>
                <a:highlight>
                  <a:srgbClr val="F9F9F9"/>
                </a:highlight>
              </a:rPr>
              <a:t>— Alan Cooper, software designer, programmer and the “Father of Visual Basic”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793250" y="193450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 Analysis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What type of low vision does your persona have?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What are the priorities of your persona?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What parts of mobile apps might they struggle with?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What steps are they taking to improve their experience?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800875" y="22137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out a Completed App</a:t>
            </a:r>
            <a:endParaRPr/>
          </a:p>
        </p:txBody>
      </p:sp>
      <p:sp>
        <p:nvSpPr>
          <p:cNvPr id="103" name="Google Shape;103;p18"/>
          <p:cNvSpPr/>
          <p:nvPr/>
        </p:nvSpPr>
        <p:spPr>
          <a:xfrm>
            <a:off x="1992850" y="3657403"/>
            <a:ext cx="1350300" cy="984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and Planning</a:t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3824192" y="3657525"/>
            <a:ext cx="1350300" cy="984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Development</a:t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5723362" y="3657525"/>
            <a:ext cx="1350300" cy="984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1143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sp>
        <p:nvSpPr>
          <p:cNvPr id="106" name="Google Shape;106;p18"/>
          <p:cNvSpPr txBox="1"/>
          <p:nvPr/>
        </p:nvSpPr>
        <p:spPr>
          <a:xfrm>
            <a:off x="2523186" y="3135801"/>
            <a:ext cx="6969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107" name="Google Shape;107;p18"/>
          <p:cNvSpPr txBox="1"/>
          <p:nvPr/>
        </p:nvSpPr>
        <p:spPr>
          <a:xfrm>
            <a:off x="4271984" y="3151069"/>
            <a:ext cx="6969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108" name="Google Shape;108;p18"/>
          <p:cNvSpPr txBox="1"/>
          <p:nvPr/>
        </p:nvSpPr>
        <p:spPr>
          <a:xfrm>
            <a:off x="6171153" y="3151069"/>
            <a:ext cx="6969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/>
              <a:t>Link to download: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What parts of the app would your persona enjoy?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What parts of the app might they struggle with?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8451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W3C Tips: Contrast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ee more information and links at: https://www.w3.org/WAI/perspectives/contrast&#10;&#10;Web accessibility is essential for people with disabilities and useful for all. Learn about the impact of accessibility and the benefits for everyone in a variety of situations.&#10;&#10;Copyright © 2016 W3C ®" id="116" name="Google Shape;116;p19" title="Web Accessibility Perspectives: Colors with Good Contras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2550" y="914325"/>
            <a:ext cx="5638900" cy="422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821175" y="22137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W3C Tips: Text</a:t>
            </a:r>
            <a:endParaRPr/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ee more information and links at: https://www.w3.org/WAI/perspectives/customizable&#10;&#10;Web accessibility is essential for people with disabilities and useful for all. Learn about the impact of accessibility and the benefits for everyone in a variety of situations.&#10;&#10;Copyright © 2016 W3C ®" id="123" name="Google Shape;123;p20" title="Web Accessibility Perspectives: Customizable Tex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4500" y="905000"/>
            <a:ext cx="5651326" cy="4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821175" y="22137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W3C Tips: Text to Speech</a:t>
            </a:r>
            <a:endParaRPr/>
          </a:p>
        </p:txBody>
      </p:sp>
      <p:sp>
        <p:nvSpPr>
          <p:cNvPr id="129" name="Google Shape;12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ee more information and links at: https://www.w3.org/WAI/perspectives/speech&#10;&#10;Web accessibility is essential for people with disabilities and useful for all. Learn about the impact of accessibility and the benefits for everyone in a variety of situations.&#10;&#10;Copyright © 2016 W3C ®" id="130" name="Google Shape;130;p21" title="Web Accessibility Perspectives: Text to Speec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8671" y="908500"/>
            <a:ext cx="5646667" cy="423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821175" y="22137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W3C Tips: Sizing</a:t>
            </a:r>
            <a:endParaRPr/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ee more information and links at: https://www.w3.org/WAI/perspectives/controls&#10;&#10;Web accessibility is essential for people with disabilities and useful for all. Learn about the impact of accessibility and the benefits for everyone in a variety of situations.&#10;&#10;Copyright © 2016 W3C ®" id="137" name="Google Shape;137;p22" title="Web Accessibility Perspectives: Large Links, Buttons, and Control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4500" y="905025"/>
            <a:ext cx="5651326" cy="423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6927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Coin-toss App</a:t>
            </a:r>
            <a:endParaRPr/>
          </a:p>
        </p:txBody>
      </p:sp>
      <p:sp>
        <p:nvSpPr>
          <p:cNvPr id="143" name="Google Shape;14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/>
              <a:t>Upload the .aia file to App Inventor and try the app in the companion! How would your personas feel about this app? How do you feel about it?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6927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has been added to App Inventor?</a:t>
            </a:r>
            <a:endParaRPr/>
          </a:p>
        </p:txBody>
      </p:sp>
      <p:sp>
        <p:nvSpPr>
          <p:cNvPr id="149" name="Google Shape;14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Larger default text option</a:t>
            </a:r>
            <a:endParaRPr>
              <a:solidFill>
                <a:schemeClr val="dk1"/>
              </a:solidFill>
            </a:endParaRPr>
          </a:p>
          <a:p>
            <a:pPr indent="-42418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Char char="●"/>
            </a:pPr>
            <a:r>
              <a:rPr lang="en">
                <a:solidFill>
                  <a:schemeClr val="dk1"/>
                </a:solidFill>
              </a:rPr>
              <a:t>High Contrast component option</a:t>
            </a:r>
            <a:endParaRPr>
              <a:solidFill>
                <a:schemeClr val="dk1"/>
              </a:solidFill>
            </a:endParaRPr>
          </a:p>
          <a:p>
            <a:pPr indent="-42418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Char char="●"/>
            </a:pPr>
            <a:r>
              <a:rPr lang="en">
                <a:solidFill>
                  <a:schemeClr val="dk1"/>
                </a:solidFill>
              </a:rPr>
              <a:t>Alternate Text field to images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3825" y="701300"/>
            <a:ext cx="2765775" cy="444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8451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you do?</a:t>
            </a:r>
            <a:endParaRPr/>
          </a:p>
        </p:txBody>
      </p:sp>
      <p:sp>
        <p:nvSpPr>
          <p:cNvPr id="156" name="Google Shape;15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Consider the people who will be using your apps</a:t>
            </a:r>
            <a:endParaRPr>
              <a:solidFill>
                <a:schemeClr val="dk1"/>
              </a:solidFill>
            </a:endParaRPr>
          </a:p>
          <a:p>
            <a:pPr indent="-42418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Char char="●"/>
            </a:pPr>
            <a:r>
              <a:rPr lang="en">
                <a:solidFill>
                  <a:schemeClr val="dk1"/>
                </a:solidFill>
              </a:rPr>
              <a:t>Make sure important information is in high contrast</a:t>
            </a:r>
            <a:endParaRPr>
              <a:solidFill>
                <a:schemeClr val="dk1"/>
              </a:solidFill>
            </a:endParaRPr>
          </a:p>
          <a:p>
            <a:pPr indent="-42418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Char char="●"/>
            </a:pPr>
            <a:r>
              <a:rPr lang="en">
                <a:solidFill>
                  <a:schemeClr val="dk1"/>
                </a:solidFill>
              </a:rPr>
              <a:t>Convey information in multiple ways</a:t>
            </a:r>
            <a:endParaRPr>
              <a:solidFill>
                <a:schemeClr val="dk1"/>
              </a:solidFill>
            </a:endParaRPr>
          </a:p>
          <a:p>
            <a:pPr indent="-42418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Char char="●"/>
            </a:pPr>
            <a:r>
              <a:rPr lang="en">
                <a:solidFill>
                  <a:schemeClr val="dk1"/>
                </a:solidFill>
              </a:rPr>
              <a:t>Make sure your layout is large and understandable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8451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 on the coin-toss app!</a:t>
            </a:r>
            <a:endParaRPr/>
          </a:p>
        </p:txBody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Keep in mind the persona you were given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621250" y="2641691"/>
            <a:ext cx="1369800" cy="1312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and Planning</a:t>
            </a:r>
            <a:endParaRPr/>
          </a:p>
        </p:txBody>
      </p:sp>
      <p:sp>
        <p:nvSpPr>
          <p:cNvPr id="164" name="Google Shape;164;p26"/>
          <p:cNvSpPr/>
          <p:nvPr/>
        </p:nvSpPr>
        <p:spPr>
          <a:xfrm>
            <a:off x="2478755" y="2641853"/>
            <a:ext cx="1369800" cy="1312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1143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Development</a:t>
            </a:r>
            <a:endParaRPr/>
          </a:p>
        </p:txBody>
      </p:sp>
      <p:sp>
        <p:nvSpPr>
          <p:cNvPr id="165" name="Google Shape;165;p26"/>
          <p:cNvSpPr/>
          <p:nvPr/>
        </p:nvSpPr>
        <p:spPr>
          <a:xfrm>
            <a:off x="4405057" y="2641853"/>
            <a:ext cx="1369800" cy="1312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sp>
        <p:nvSpPr>
          <p:cNvPr id="166" name="Google Shape;166;p26"/>
          <p:cNvSpPr txBox="1"/>
          <p:nvPr/>
        </p:nvSpPr>
        <p:spPr>
          <a:xfrm>
            <a:off x="1159163" y="2088950"/>
            <a:ext cx="706500" cy="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167" name="Google Shape;167;p26"/>
          <p:cNvSpPr txBox="1"/>
          <p:nvPr/>
        </p:nvSpPr>
        <p:spPr>
          <a:xfrm>
            <a:off x="3016668" y="2088950"/>
            <a:ext cx="706500" cy="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168" name="Google Shape;168;p26"/>
          <p:cNvSpPr txBox="1"/>
          <p:nvPr/>
        </p:nvSpPr>
        <p:spPr>
          <a:xfrm>
            <a:off x="4942969" y="2088950"/>
            <a:ext cx="706500" cy="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845100" y="2164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 on the coin-toss app!</a:t>
            </a:r>
            <a:endParaRPr/>
          </a:p>
        </p:txBody>
      </p:sp>
      <p:sp>
        <p:nvSpPr>
          <p:cNvPr id="174" name="Google Shape;17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What components did you use?</a:t>
            </a:r>
            <a:endParaRPr>
              <a:solidFill>
                <a:schemeClr val="dk1"/>
              </a:solidFill>
            </a:endParaRPr>
          </a:p>
          <a:p>
            <a:pPr indent="-42418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Char char="●"/>
            </a:pPr>
            <a:r>
              <a:rPr lang="en">
                <a:solidFill>
                  <a:schemeClr val="dk1"/>
                </a:solidFill>
              </a:rPr>
              <a:t>How do the features reflect the needs of your persona?</a:t>
            </a:r>
            <a:endParaRPr>
              <a:solidFill>
                <a:schemeClr val="dk1"/>
              </a:solidFill>
            </a:endParaRPr>
          </a:p>
          <a:p>
            <a:pPr indent="-42418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Char char="●"/>
            </a:pPr>
            <a:r>
              <a:rPr lang="en">
                <a:solidFill>
                  <a:schemeClr val="dk1"/>
                </a:solidFill>
              </a:rPr>
              <a:t>What else would you include, given the time?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